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73" r:id="rId3"/>
  </p:sldMasterIdLst>
  <p:notesMasterIdLst>
    <p:notesMasterId r:id="rId14"/>
  </p:notesMasterIdLst>
  <p:handoutMasterIdLst>
    <p:handoutMasterId r:id="rId15"/>
  </p:handoutMasterIdLst>
  <p:sldIdLst>
    <p:sldId id="260" r:id="rId4"/>
    <p:sldId id="271" r:id="rId5"/>
    <p:sldId id="266" r:id="rId6"/>
    <p:sldId id="277" r:id="rId7"/>
    <p:sldId id="272" r:id="rId8"/>
    <p:sldId id="273" r:id="rId9"/>
    <p:sldId id="275" r:id="rId10"/>
    <p:sldId id="268" r:id="rId11"/>
    <p:sldId id="274" r:id="rId12"/>
    <p:sldId id="27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252">
          <p15:clr>
            <a:srgbClr val="A4A3A4"/>
          </p15:clr>
        </p15:guide>
        <p15:guide id="3" pos="2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231"/>
    <a:srgbClr val="454745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72437" autoAdjust="0"/>
  </p:normalViewPr>
  <p:slideViewPr>
    <p:cSldViewPr snapToGrid="0" snapToObjects="1">
      <p:cViewPr varScale="1">
        <p:scale>
          <a:sx n="90" d="100"/>
          <a:sy n="90" d="100"/>
        </p:scale>
        <p:origin x="714" y="84"/>
      </p:cViewPr>
      <p:guideLst>
        <p:guide orient="horz"/>
        <p:guide pos="5252"/>
        <p:guide pos="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01097-00B4-4D4A-BB14-A72D55365D84}" type="datetime1">
              <a:rPr lang="en-GB" smtClean="0"/>
              <a:t>30/03/2020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0C996-A9D1-4B43-A64F-2908652BB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3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5A1B1-6F72-0E42-9224-73111E209AA0}" type="datetime1">
              <a:rPr lang="en-GB" smtClean="0"/>
              <a:t>30/03/2020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765C5-1D4B-F04B-89C3-5DBE1A20A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64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765C5-1D4B-F04B-89C3-5DBE1A20AC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9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765C5-1D4B-F04B-89C3-5DBE1A20AC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9661" y="1344613"/>
            <a:ext cx="4775971" cy="3296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  <a:cs typeface="FS Joey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2pPr>
            <a:lvl3pPr marL="9144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3pPr>
            <a:lvl4pPr marL="13716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4pPr>
            <a:lvl5pPr marL="18288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Sub Header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829571"/>
            <a:ext cx="7621587" cy="3026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62000" indent="-162000">
              <a:spcBef>
                <a:spcPts val="0"/>
              </a:spcBef>
              <a:spcAft>
                <a:spcPts val="600"/>
              </a:spcAft>
              <a:defRPr sz="1400" b="0" i="0" baseline="0">
                <a:latin typeface="+mn-lt"/>
                <a:cs typeface="FS Joey Light"/>
              </a:defRPr>
            </a:lvl1pPr>
            <a:lvl2pPr marL="561600" indent="-176400">
              <a:spcBef>
                <a:spcPts val="0"/>
              </a:spcBef>
              <a:spcAft>
                <a:spcPts val="600"/>
              </a:spcAft>
              <a:defRPr sz="1100" b="0" i="0">
                <a:solidFill>
                  <a:schemeClr val="tx2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</a:lstStyle>
          <a:p>
            <a:pPr lvl="0"/>
            <a:r>
              <a:rPr lang="en-GB" dirty="0"/>
              <a:t>First level bullet list</a:t>
            </a:r>
          </a:p>
          <a:p>
            <a:pPr lvl="0"/>
            <a:r>
              <a:rPr lang="en-GB" dirty="0"/>
              <a:t>First level bullet list</a:t>
            </a:r>
          </a:p>
          <a:p>
            <a:pPr lvl="1"/>
            <a:r>
              <a:rPr lang="en-GB" dirty="0"/>
              <a:t>Second level bullet list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smtClean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80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smtClean="0"/>
            </a:lvl1pPr>
          </a:lstStyle>
          <a:p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451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" y="1523"/>
            <a:ext cx="9135879" cy="514045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494976"/>
            <a:ext cx="4321735" cy="1333824"/>
          </a:xfrm>
          <a:prstGeom prst="rect">
            <a:avLst/>
          </a:prstGeom>
          <a:solidFill>
            <a:srgbClr val="009FE3">
              <a:alpha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 descr="ASCO_Globe_VECTOR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649" y="3959358"/>
            <a:ext cx="790560" cy="7905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051" y="592282"/>
            <a:ext cx="3763351" cy="47689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Header Goes Here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2052" y="1069180"/>
            <a:ext cx="3763350" cy="32511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Sub Header Here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2052" y="1394298"/>
            <a:ext cx="3763350" cy="32511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1000" b="1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Sub Header Here</a:t>
            </a:r>
            <a:endParaRPr lang="en-US" dirty="0"/>
          </a:p>
        </p:txBody>
      </p:sp>
      <p:pic>
        <p:nvPicPr>
          <p:cNvPr id="4" name="Picture 3" descr="ASCO_Globe_WHITE_STROK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070" y="3894525"/>
            <a:ext cx="920070" cy="9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0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" y="1523"/>
            <a:ext cx="9135879" cy="514045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94976"/>
            <a:ext cx="4321735" cy="1333824"/>
          </a:xfrm>
          <a:prstGeom prst="rect">
            <a:avLst/>
          </a:prstGeom>
          <a:solidFill>
            <a:srgbClr val="FFFFFF">
              <a:alpha val="88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051" y="592282"/>
            <a:ext cx="3763351" cy="47689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sz="2800" b="1" i="0">
                <a:solidFill>
                  <a:schemeClr val="tx2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Header Goes Here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2052" y="1069180"/>
            <a:ext cx="3763350" cy="32511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Sub Header Here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2052" y="1394298"/>
            <a:ext cx="3763350" cy="32511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Sub Header Here</a:t>
            </a:r>
            <a:endParaRPr lang="en-US" dirty="0"/>
          </a:p>
        </p:txBody>
      </p:sp>
      <p:pic>
        <p:nvPicPr>
          <p:cNvPr id="11" name="Picture 10" descr="ASCO_Globe_WHITE_STROK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7070" y="3894525"/>
            <a:ext cx="920070" cy="9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9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8613" y="1240274"/>
            <a:ext cx="3431300" cy="100862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lnSpc>
                <a:spcPct val="80000"/>
              </a:lnSpc>
              <a:buNone/>
              <a:defRPr sz="3200" b="1" i="0">
                <a:solidFill>
                  <a:schemeClr val="tx2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Header </a:t>
            </a:r>
            <a:br>
              <a:rPr lang="en-GB" dirty="0"/>
            </a:br>
            <a:r>
              <a:rPr lang="en-GB" dirty="0"/>
              <a:t>Goes Here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08613" y="2248897"/>
            <a:ext cx="3431300" cy="2932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ctr">
              <a:buNone/>
              <a:defRPr sz="1400" b="0" i="0">
                <a:solidFill>
                  <a:srgbClr val="213A7D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Sub Header Here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08613" y="2542162"/>
            <a:ext cx="3431300" cy="3501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1000" b="1" i="0">
                <a:solidFill>
                  <a:schemeClr val="tx2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Sub Header Here</a:t>
            </a:r>
            <a:endParaRPr lang="en-US" dirty="0"/>
          </a:p>
        </p:txBody>
      </p:sp>
      <p:pic>
        <p:nvPicPr>
          <p:cNvPr id="2" name="Picture 1" descr="ASCO_Globe_VECTOR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932" y="577525"/>
            <a:ext cx="590452" cy="5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6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rehouse and Table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09060" cy="5143500"/>
          </a:xfrm>
          <a:prstGeom prst="rect">
            <a:avLst/>
          </a:prstGeom>
        </p:spPr>
      </p:pic>
      <p:pic>
        <p:nvPicPr>
          <p:cNvPr id="10" name="Picture 9" descr="ASCO_Globe_REVERSED_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2" y="4170229"/>
            <a:ext cx="615554" cy="6155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72848"/>
            <a:ext cx="3570129" cy="875432"/>
          </a:xfrm>
          <a:prstGeom prst="rect">
            <a:avLst/>
          </a:prstGeom>
          <a:solidFill>
            <a:srgbClr val="009FE3">
              <a:alpha val="8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051" y="772848"/>
            <a:ext cx="3238078" cy="8754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115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ASCO_Globe_REVERSED_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2" y="4170229"/>
            <a:ext cx="615554" cy="6155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72848"/>
            <a:ext cx="3570129" cy="875432"/>
          </a:xfrm>
          <a:prstGeom prst="rect">
            <a:avLst/>
          </a:prstGeom>
          <a:solidFill>
            <a:srgbClr val="009FE3">
              <a:alpha val="8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051" y="772848"/>
            <a:ext cx="3238078" cy="8754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92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person, boat, ground&#10;&#10;Description automatically generated">
            <a:extLst>
              <a:ext uri="{FF2B5EF4-FFF2-40B4-BE49-F238E27FC236}">
                <a16:creationId xmlns:a16="http://schemas.microsoft.com/office/drawing/2014/main" id="{5D263F35-6BC0-4999-97BD-8D0675C09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0" name="Picture 9" descr="ASCO_Globe_REVERSED_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2" y="4170229"/>
            <a:ext cx="615554" cy="6155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72848"/>
            <a:ext cx="3570129" cy="875432"/>
          </a:xfrm>
          <a:prstGeom prst="rect">
            <a:avLst/>
          </a:prstGeom>
          <a:solidFill>
            <a:srgbClr val="009FE3">
              <a:alpha val="8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051" y="772848"/>
            <a:ext cx="3238078" cy="8754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1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CO Brand Manual-34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ASCO_Globe_REVERSED_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2" y="4170229"/>
            <a:ext cx="615554" cy="6155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72848"/>
            <a:ext cx="3570129" cy="875432"/>
          </a:xfrm>
          <a:prstGeom prst="rect">
            <a:avLst/>
          </a:prstGeom>
          <a:solidFill>
            <a:srgbClr val="009FE3">
              <a:alpha val="8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051" y="772848"/>
            <a:ext cx="3238078" cy="8754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5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12"/>
            <a:ext cx="9144000" cy="5127476"/>
          </a:xfrm>
          <a:prstGeom prst="rect">
            <a:avLst/>
          </a:prstGeom>
        </p:spPr>
      </p:pic>
      <p:pic>
        <p:nvPicPr>
          <p:cNvPr id="10" name="Picture 9" descr="ASCO_Globe_REVERSED_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2" y="4170229"/>
            <a:ext cx="615554" cy="6155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72848"/>
            <a:ext cx="3570129" cy="875432"/>
          </a:xfrm>
          <a:prstGeom prst="rect">
            <a:avLst/>
          </a:prstGeom>
          <a:solidFill>
            <a:srgbClr val="009FE3">
              <a:alpha val="8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051" y="772848"/>
            <a:ext cx="3238078" cy="8754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68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10" name="Picture 9" descr="ASCO_Globe_REVERSED_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2" y="4170229"/>
            <a:ext cx="615554" cy="6155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72848"/>
            <a:ext cx="3570129" cy="875432"/>
          </a:xfrm>
          <a:prstGeom prst="rect">
            <a:avLst/>
          </a:prstGeom>
          <a:solidFill>
            <a:srgbClr val="009FE3">
              <a:alpha val="8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051" y="772848"/>
            <a:ext cx="3238078" cy="8754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0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s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1344613"/>
            <a:ext cx="7621587" cy="35118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62000" indent="-162000">
              <a:spcBef>
                <a:spcPts val="0"/>
              </a:spcBef>
              <a:spcAft>
                <a:spcPts val="600"/>
              </a:spcAft>
              <a:defRPr sz="1400" b="0" i="0" baseline="0">
                <a:latin typeface="+mn-lt"/>
                <a:cs typeface="FS Joey Light"/>
              </a:defRPr>
            </a:lvl1pPr>
            <a:lvl2pPr marL="561600" indent="-176400">
              <a:spcBef>
                <a:spcPts val="0"/>
              </a:spcBef>
              <a:spcAft>
                <a:spcPts val="600"/>
              </a:spcAft>
              <a:defRPr sz="1100" b="0" i="0">
                <a:solidFill>
                  <a:schemeClr val="tx2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</a:lstStyle>
          <a:p>
            <a:pPr lvl="0"/>
            <a:r>
              <a:rPr lang="en-GB" dirty="0"/>
              <a:t>First level bullet list</a:t>
            </a:r>
          </a:p>
          <a:p>
            <a:pPr lvl="0"/>
            <a:r>
              <a:rPr lang="en-GB" dirty="0"/>
              <a:t>First level bullet list</a:t>
            </a:r>
          </a:p>
          <a:p>
            <a:pPr lvl="1"/>
            <a:r>
              <a:rPr lang="en-GB" dirty="0"/>
              <a:t>Second level bullet list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smtClean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52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ASCO_Globe_REVERSED_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2" y="4170229"/>
            <a:ext cx="615554" cy="6155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72848"/>
            <a:ext cx="3570129" cy="875432"/>
          </a:xfrm>
          <a:prstGeom prst="rect">
            <a:avLst/>
          </a:prstGeom>
          <a:solidFill>
            <a:srgbClr val="009FE3">
              <a:alpha val="8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051" y="772848"/>
            <a:ext cx="3238078" cy="8754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18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ASCO_Globe_REVERSED_WHITE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2" y="4170229"/>
            <a:ext cx="615554" cy="6155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72848"/>
            <a:ext cx="3570129" cy="875432"/>
          </a:xfrm>
          <a:prstGeom prst="rect">
            <a:avLst/>
          </a:prstGeom>
          <a:solidFill>
            <a:srgbClr val="009FE3">
              <a:alpha val="8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051" y="772848"/>
            <a:ext cx="3238078" cy="8754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15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SCO_Globe_REVERSED_WHIT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22" y="4170229"/>
            <a:ext cx="615554" cy="61555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72848"/>
            <a:ext cx="3570129" cy="875432"/>
          </a:xfrm>
          <a:prstGeom prst="rect">
            <a:avLst/>
          </a:prstGeom>
          <a:solidFill>
            <a:srgbClr val="009FE3">
              <a:alpha val="8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2051" y="772848"/>
            <a:ext cx="3238078" cy="8754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2600" b="1" i="0">
                <a:solidFill>
                  <a:schemeClr val="bg1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3200" b="1" i="0">
                <a:latin typeface="FS Joey"/>
                <a:cs typeface="FS Joey"/>
              </a:defRPr>
            </a:lvl2pPr>
            <a:lvl3pPr marL="914400" indent="0">
              <a:buNone/>
              <a:defRPr sz="3200" b="1" i="0">
                <a:latin typeface="FS Joey"/>
                <a:cs typeface="FS Joey"/>
              </a:defRPr>
            </a:lvl3pPr>
            <a:lvl4pPr marL="1371600" indent="0">
              <a:buNone/>
              <a:defRPr sz="3200" b="1" i="0">
                <a:latin typeface="FS Joey"/>
                <a:cs typeface="FS Joey"/>
              </a:defRPr>
            </a:lvl4pPr>
            <a:lvl5pPr marL="1828800" indent="0">
              <a:buNone/>
              <a:defRPr sz="3200" b="1" i="0"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Page Break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7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6B5074E-61E2-5947-B059-C2C4B78A1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9661" y="1344613"/>
            <a:ext cx="3711645" cy="3296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  <a:cs typeface="FS Joey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2pPr>
            <a:lvl3pPr marL="9144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3pPr>
            <a:lvl4pPr marL="13716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4pPr>
            <a:lvl5pPr marL="18288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Sub Header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572000" y="1344613"/>
            <a:ext cx="3765550" cy="35118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+mn-lt"/>
                <a:cs typeface="FS Joey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9" y="1738009"/>
            <a:ext cx="3717568" cy="31184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62000" indent="-162000">
              <a:spcBef>
                <a:spcPts val="0"/>
              </a:spcBef>
              <a:spcAft>
                <a:spcPts val="600"/>
              </a:spcAft>
              <a:defRPr sz="1400" b="0" i="0" baseline="0">
                <a:latin typeface="+mn-lt"/>
                <a:cs typeface="FS Joey Light"/>
              </a:defRPr>
            </a:lvl1pPr>
            <a:lvl2pPr marL="561600" indent="-176400">
              <a:spcBef>
                <a:spcPts val="0"/>
              </a:spcBef>
              <a:spcAft>
                <a:spcPts val="600"/>
              </a:spcAft>
              <a:defRPr sz="1100" b="0" i="0">
                <a:solidFill>
                  <a:schemeClr val="tx2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</a:lstStyle>
          <a:p>
            <a:pPr lvl="0"/>
            <a:r>
              <a:rPr lang="en-GB" dirty="0"/>
              <a:t>First level bullet list</a:t>
            </a:r>
          </a:p>
          <a:p>
            <a:pPr lvl="0"/>
            <a:r>
              <a:rPr lang="en-GB" dirty="0"/>
              <a:t>First level bullet list</a:t>
            </a:r>
          </a:p>
          <a:p>
            <a:pPr lvl="1"/>
            <a:r>
              <a:rPr lang="en-GB" dirty="0"/>
              <a:t>Second level bullet list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smtClean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22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Conten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6B5074E-61E2-5947-B059-C2C4B78A1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572000" y="1344613"/>
            <a:ext cx="3765550" cy="35118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+mn-lt"/>
                <a:cs typeface="FS Joey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739" y="1344613"/>
            <a:ext cx="3717568" cy="35118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62000" indent="-162000">
              <a:spcBef>
                <a:spcPts val="0"/>
              </a:spcBef>
              <a:spcAft>
                <a:spcPts val="600"/>
              </a:spcAft>
              <a:defRPr sz="1400" b="0" i="0" baseline="0">
                <a:latin typeface="+mn-lt"/>
                <a:cs typeface="FS Joey Light"/>
              </a:defRPr>
            </a:lvl1pPr>
            <a:lvl2pPr marL="561600" indent="-176400">
              <a:spcBef>
                <a:spcPts val="0"/>
              </a:spcBef>
              <a:spcAft>
                <a:spcPts val="600"/>
              </a:spcAft>
              <a:defRPr sz="1100" b="0" i="0">
                <a:solidFill>
                  <a:schemeClr val="tx2"/>
                </a:solidFill>
                <a:latin typeface="Trebuchet MS" panose="020B0603020202020204" pitchFamily="34" charset="0"/>
                <a:cs typeface="Trebuchet MS" panose="020B0603020202020204" pitchFamily="34" charset="0"/>
              </a:defRPr>
            </a:lvl2pPr>
          </a:lstStyle>
          <a:p>
            <a:pPr lvl="0"/>
            <a:r>
              <a:rPr lang="en-GB" dirty="0"/>
              <a:t>First level bullet list</a:t>
            </a:r>
          </a:p>
          <a:p>
            <a:pPr lvl="0"/>
            <a:r>
              <a:rPr lang="en-GB" dirty="0"/>
              <a:t>First level bullet list</a:t>
            </a:r>
          </a:p>
          <a:p>
            <a:pPr lvl="1"/>
            <a:r>
              <a:rPr lang="en-GB" dirty="0"/>
              <a:t>Second level bullet list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smtClean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28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9661" y="1344613"/>
            <a:ext cx="4775971" cy="3296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  <a:cs typeface="FS Joey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2pPr>
            <a:lvl3pPr marL="9144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3pPr>
            <a:lvl4pPr marL="13716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4pPr>
            <a:lvl5pPr marL="18288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Sub Header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9661" y="1785939"/>
            <a:ext cx="7637889" cy="30705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+mn-lt"/>
                <a:cs typeface="FS Joey Light"/>
              </a:defRPr>
            </a:lvl1pPr>
            <a:lvl2pPr marL="457200" indent="0">
              <a:buNone/>
              <a:defRPr sz="900" b="0" i="0">
                <a:latin typeface="FS Joey Light"/>
                <a:cs typeface="FS Joey Light"/>
              </a:defRPr>
            </a:lvl2pPr>
            <a:lvl3pPr marL="914400" indent="0">
              <a:buNone/>
              <a:defRPr sz="900" b="0" i="0">
                <a:latin typeface="FS Joey Light"/>
                <a:cs typeface="FS Joey Light"/>
              </a:defRPr>
            </a:lvl3pPr>
            <a:lvl4pPr marL="1371600" indent="0">
              <a:buNone/>
              <a:defRPr sz="900" b="0" i="0">
                <a:latin typeface="FS Joey Light"/>
                <a:cs typeface="FS Joey Light"/>
              </a:defRPr>
            </a:lvl4pPr>
            <a:lvl5pPr marL="1828800" indent="0">
              <a:buNone/>
              <a:defRPr sz="900" b="0" i="0">
                <a:latin typeface="FS Joey Light"/>
                <a:cs typeface="FS Joey Light"/>
              </a:defRPr>
            </a:lvl5pPr>
          </a:lstStyle>
          <a:p>
            <a:r>
              <a:rPr lang="en-US" dirty="0"/>
              <a:t>Mauris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risus, in </a:t>
            </a:r>
            <a:r>
              <a:rPr lang="en-US" dirty="0" err="1"/>
              <a:t>porttitor</a:t>
            </a:r>
            <a:r>
              <a:rPr lang="en-US" dirty="0"/>
              <a:t> mi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, risus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enim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elit, a </a:t>
            </a:r>
            <a:r>
              <a:rPr lang="en-US" dirty="0" err="1"/>
              <a:t>dapibus</a:t>
            </a:r>
            <a:r>
              <a:rPr lang="en-US" dirty="0"/>
              <a:t> dolor magna ac </a:t>
            </a:r>
            <a:r>
              <a:rPr lang="en-US" dirty="0" err="1"/>
              <a:t>arcu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</a:t>
            </a:r>
            <a:r>
              <a:rPr lang="en-US" dirty="0" err="1"/>
              <a:t>Curae</a:t>
            </a:r>
            <a:r>
              <a:rPr lang="en-US" dirty="0"/>
              <a:t>;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et nisi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eget pellentesque ligula </a:t>
            </a:r>
            <a:r>
              <a:rPr lang="en-US" dirty="0" err="1"/>
              <a:t>aliquet</a:t>
            </a:r>
            <a:r>
              <a:rPr lang="en-US" dirty="0"/>
              <a:t> sit amet.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a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sed. Integer </a:t>
            </a:r>
            <a:r>
              <a:rPr lang="en-US" dirty="0" err="1"/>
              <a:t>eros</a:t>
            </a:r>
            <a:r>
              <a:rPr lang="en-US" dirty="0"/>
              <a:t> ante, </a:t>
            </a:r>
            <a:r>
              <a:rPr lang="en-US" dirty="0" err="1"/>
              <a:t>finibus</a:t>
            </a:r>
            <a:r>
              <a:rPr lang="en-US" dirty="0"/>
              <a:t> a </a:t>
            </a:r>
            <a:r>
              <a:rPr lang="en-US" dirty="0" err="1"/>
              <a:t>metus</a:t>
            </a:r>
            <a:r>
              <a:rPr lang="en-US" dirty="0"/>
              <a:t> at,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risus. Nam id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ullamcorper</a:t>
            </a:r>
            <a:r>
              <a:rPr lang="en-US" dirty="0"/>
              <a:t> enim. </a:t>
            </a:r>
            <a:r>
              <a:rPr lang="en-US" dirty="0" err="1"/>
              <a:t>Ut</a:t>
            </a:r>
            <a:r>
              <a:rPr lang="en-US" dirty="0"/>
              <a:t> non augue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quam. </a:t>
            </a:r>
            <a:r>
              <a:rPr lang="en-US" dirty="0" err="1"/>
              <a:t>Quisque</a:t>
            </a:r>
            <a:r>
              <a:rPr lang="en-US" dirty="0"/>
              <a:t> maximus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 ornare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smtClean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0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9661" y="1344613"/>
            <a:ext cx="7637889" cy="35118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+mn-lt"/>
                <a:cs typeface="FS Joey Light"/>
              </a:defRPr>
            </a:lvl1pPr>
            <a:lvl2pPr marL="457200" indent="0">
              <a:buNone/>
              <a:defRPr sz="900" b="0" i="0">
                <a:latin typeface="FS Joey Light"/>
                <a:cs typeface="FS Joey Light"/>
              </a:defRPr>
            </a:lvl2pPr>
            <a:lvl3pPr marL="914400" indent="0">
              <a:buNone/>
              <a:defRPr sz="900" b="0" i="0">
                <a:latin typeface="FS Joey Light"/>
                <a:cs typeface="FS Joey Light"/>
              </a:defRPr>
            </a:lvl3pPr>
            <a:lvl4pPr marL="1371600" indent="0">
              <a:buNone/>
              <a:defRPr sz="900" b="0" i="0">
                <a:latin typeface="FS Joey Light"/>
                <a:cs typeface="FS Joey Light"/>
              </a:defRPr>
            </a:lvl4pPr>
            <a:lvl5pPr marL="1828800" indent="0">
              <a:buNone/>
              <a:defRPr sz="900" b="0" i="0">
                <a:latin typeface="FS Joey Light"/>
                <a:cs typeface="FS Joey Light"/>
              </a:defRPr>
            </a:lvl5pPr>
          </a:lstStyle>
          <a:p>
            <a:r>
              <a:rPr lang="en-US" dirty="0"/>
              <a:t>Mauris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risus, in </a:t>
            </a:r>
            <a:r>
              <a:rPr lang="en-US" dirty="0" err="1"/>
              <a:t>porttitor</a:t>
            </a:r>
            <a:r>
              <a:rPr lang="en-US" dirty="0"/>
              <a:t> mi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, risus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enim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elit, a </a:t>
            </a:r>
            <a:r>
              <a:rPr lang="en-US" dirty="0" err="1"/>
              <a:t>dapibus</a:t>
            </a:r>
            <a:r>
              <a:rPr lang="en-US" dirty="0"/>
              <a:t> dolor magna ac </a:t>
            </a:r>
            <a:r>
              <a:rPr lang="en-US" dirty="0" err="1"/>
              <a:t>arcu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</a:t>
            </a:r>
            <a:r>
              <a:rPr lang="en-US" dirty="0" err="1"/>
              <a:t>Curae</a:t>
            </a:r>
            <a:r>
              <a:rPr lang="en-US" dirty="0"/>
              <a:t>;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et nisi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eget pellentesque ligula </a:t>
            </a:r>
            <a:r>
              <a:rPr lang="en-US" dirty="0" err="1"/>
              <a:t>aliquet</a:t>
            </a:r>
            <a:r>
              <a:rPr lang="en-US" dirty="0"/>
              <a:t> sit amet.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a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sed. Integer </a:t>
            </a:r>
            <a:r>
              <a:rPr lang="en-US" dirty="0" err="1"/>
              <a:t>eros</a:t>
            </a:r>
            <a:r>
              <a:rPr lang="en-US" dirty="0"/>
              <a:t> ante, </a:t>
            </a:r>
            <a:r>
              <a:rPr lang="en-US" dirty="0" err="1"/>
              <a:t>finibus</a:t>
            </a:r>
            <a:r>
              <a:rPr lang="en-US" dirty="0"/>
              <a:t> a </a:t>
            </a:r>
            <a:r>
              <a:rPr lang="en-US" dirty="0" err="1"/>
              <a:t>metus</a:t>
            </a:r>
            <a:r>
              <a:rPr lang="en-US" dirty="0"/>
              <a:t> at,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risus. Nam id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ullamcorper</a:t>
            </a:r>
            <a:r>
              <a:rPr lang="en-US" dirty="0"/>
              <a:t> enim. </a:t>
            </a:r>
            <a:r>
              <a:rPr lang="en-US" dirty="0" err="1"/>
              <a:t>Ut</a:t>
            </a:r>
            <a:r>
              <a:rPr lang="en-US" dirty="0"/>
              <a:t> non augue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quam. </a:t>
            </a:r>
            <a:r>
              <a:rPr lang="en-US" dirty="0" err="1"/>
              <a:t>Quisque</a:t>
            </a:r>
            <a:r>
              <a:rPr lang="en-US" dirty="0"/>
              <a:t> maximus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 ornare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smtClean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84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6B5074E-61E2-5947-B059-C2C4B78A1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9661" y="1344613"/>
            <a:ext cx="3711645" cy="3296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  <a:cs typeface="FS Joey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2pPr>
            <a:lvl3pPr marL="9144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3pPr>
            <a:lvl4pPr marL="13716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4pPr>
            <a:lvl5pPr marL="18288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Sub Header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9661" y="1785939"/>
            <a:ext cx="3711645" cy="30705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900" b="0" i="0">
                <a:latin typeface="FS Joey Light"/>
                <a:cs typeface="FS Joey Light"/>
              </a:defRPr>
            </a:lvl2pPr>
            <a:lvl3pPr marL="914400" indent="0">
              <a:buNone/>
              <a:defRPr sz="900" b="0" i="0">
                <a:latin typeface="FS Joey Light"/>
                <a:cs typeface="FS Joey Light"/>
              </a:defRPr>
            </a:lvl3pPr>
            <a:lvl4pPr marL="1371600" indent="0">
              <a:buNone/>
              <a:defRPr sz="900" b="0" i="0">
                <a:latin typeface="FS Joey Light"/>
                <a:cs typeface="FS Joey Light"/>
              </a:defRPr>
            </a:lvl4pPr>
            <a:lvl5pPr marL="1828800" indent="0">
              <a:buNone/>
              <a:defRPr sz="900" b="0" i="0">
                <a:latin typeface="FS Joey Light"/>
                <a:cs typeface="FS Joey Light"/>
              </a:defRPr>
            </a:lvl5pPr>
          </a:lstStyle>
          <a:p>
            <a:r>
              <a:rPr lang="en-US" dirty="0"/>
              <a:t>Mauris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risus, in </a:t>
            </a:r>
            <a:r>
              <a:rPr lang="en-US" dirty="0" err="1"/>
              <a:t>porttitor</a:t>
            </a:r>
            <a:r>
              <a:rPr lang="en-US" dirty="0"/>
              <a:t> mi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, risus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enim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elit, a </a:t>
            </a:r>
            <a:r>
              <a:rPr lang="en-US" dirty="0" err="1"/>
              <a:t>dapibus</a:t>
            </a:r>
            <a:r>
              <a:rPr lang="en-US" dirty="0"/>
              <a:t> dolor magna ac </a:t>
            </a:r>
            <a:r>
              <a:rPr lang="en-US" dirty="0" err="1"/>
              <a:t>arcu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</a:t>
            </a:r>
            <a:r>
              <a:rPr lang="en-US" dirty="0" err="1"/>
              <a:t>Curae</a:t>
            </a:r>
            <a:r>
              <a:rPr lang="en-US" dirty="0"/>
              <a:t>;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et nisi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eget pellentesque ligula </a:t>
            </a:r>
            <a:r>
              <a:rPr lang="en-US" dirty="0" err="1"/>
              <a:t>aliquet</a:t>
            </a:r>
            <a:r>
              <a:rPr lang="en-US" dirty="0"/>
              <a:t> sit amet.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a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sed. Integer </a:t>
            </a:r>
            <a:r>
              <a:rPr lang="en-US" dirty="0" err="1"/>
              <a:t>eros</a:t>
            </a:r>
            <a:r>
              <a:rPr lang="en-US" dirty="0"/>
              <a:t> ante, </a:t>
            </a:r>
            <a:r>
              <a:rPr lang="en-US" dirty="0" err="1"/>
              <a:t>finibus</a:t>
            </a:r>
            <a:r>
              <a:rPr lang="en-US" dirty="0"/>
              <a:t> a </a:t>
            </a:r>
            <a:r>
              <a:rPr lang="en-US" dirty="0" err="1"/>
              <a:t>metus</a:t>
            </a:r>
            <a:r>
              <a:rPr lang="en-US" dirty="0"/>
              <a:t> at,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risus. Nam id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ullamcorper</a:t>
            </a:r>
            <a:r>
              <a:rPr lang="en-US" dirty="0"/>
              <a:t> enim. </a:t>
            </a:r>
            <a:r>
              <a:rPr lang="en-US" dirty="0" err="1"/>
              <a:t>Ut</a:t>
            </a:r>
            <a:r>
              <a:rPr lang="en-US" dirty="0"/>
              <a:t> non augue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quam. </a:t>
            </a:r>
            <a:r>
              <a:rPr lang="en-US" dirty="0" err="1"/>
              <a:t>Quisque</a:t>
            </a:r>
            <a:r>
              <a:rPr lang="en-US" dirty="0"/>
              <a:t> maximus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 ornare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572000" y="1344613"/>
            <a:ext cx="3765550" cy="35118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+mn-lt"/>
                <a:cs typeface="FS Joey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smtClean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29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-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6B5074E-61E2-5947-B059-C2C4B78A1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9661" y="1344613"/>
            <a:ext cx="3711645" cy="35118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b="0" i="0">
                <a:latin typeface="Trebuchet MS" panose="020B0603020202020204" pitchFamily="34" charset="0"/>
                <a:cs typeface="Trebuchet MS" panose="020B0603020202020204" pitchFamily="34" charset="0"/>
              </a:defRPr>
            </a:lvl1pPr>
            <a:lvl2pPr marL="457200" indent="0">
              <a:buNone/>
              <a:defRPr sz="900" b="0" i="0">
                <a:latin typeface="FS Joey Light"/>
                <a:cs typeface="FS Joey Light"/>
              </a:defRPr>
            </a:lvl2pPr>
            <a:lvl3pPr marL="914400" indent="0">
              <a:buNone/>
              <a:defRPr sz="900" b="0" i="0">
                <a:latin typeface="FS Joey Light"/>
                <a:cs typeface="FS Joey Light"/>
              </a:defRPr>
            </a:lvl3pPr>
            <a:lvl4pPr marL="1371600" indent="0">
              <a:buNone/>
              <a:defRPr sz="900" b="0" i="0">
                <a:latin typeface="FS Joey Light"/>
                <a:cs typeface="FS Joey Light"/>
              </a:defRPr>
            </a:lvl4pPr>
            <a:lvl5pPr marL="1828800" indent="0">
              <a:buNone/>
              <a:defRPr sz="900" b="0" i="0">
                <a:latin typeface="FS Joey Light"/>
                <a:cs typeface="FS Joey Light"/>
              </a:defRPr>
            </a:lvl5pPr>
          </a:lstStyle>
          <a:p>
            <a:r>
              <a:rPr lang="en-US" dirty="0"/>
              <a:t>Mauris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risus, in </a:t>
            </a:r>
            <a:r>
              <a:rPr lang="en-US" dirty="0" err="1"/>
              <a:t>porttitor</a:t>
            </a:r>
            <a:r>
              <a:rPr lang="en-US" dirty="0"/>
              <a:t> mi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, risus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enim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elit, a </a:t>
            </a:r>
            <a:r>
              <a:rPr lang="en-US" dirty="0" err="1"/>
              <a:t>dapibus</a:t>
            </a:r>
            <a:r>
              <a:rPr lang="en-US" dirty="0"/>
              <a:t> dolor magna ac </a:t>
            </a:r>
            <a:r>
              <a:rPr lang="en-US" dirty="0" err="1"/>
              <a:t>arcu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</a:t>
            </a:r>
            <a:r>
              <a:rPr lang="en-US" dirty="0" err="1"/>
              <a:t>Curae</a:t>
            </a:r>
            <a:r>
              <a:rPr lang="en-US" dirty="0"/>
              <a:t>;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et nisi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eget pellentesque ligula </a:t>
            </a:r>
            <a:r>
              <a:rPr lang="en-US" dirty="0" err="1"/>
              <a:t>aliquet</a:t>
            </a:r>
            <a:r>
              <a:rPr lang="en-US" dirty="0"/>
              <a:t> sit amet.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a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sed. Integer </a:t>
            </a:r>
            <a:r>
              <a:rPr lang="en-US" dirty="0" err="1"/>
              <a:t>eros</a:t>
            </a:r>
            <a:r>
              <a:rPr lang="en-US" dirty="0"/>
              <a:t> ante, </a:t>
            </a:r>
            <a:r>
              <a:rPr lang="en-US" dirty="0" err="1"/>
              <a:t>finibus</a:t>
            </a:r>
            <a:r>
              <a:rPr lang="en-US" dirty="0"/>
              <a:t> a </a:t>
            </a:r>
            <a:r>
              <a:rPr lang="en-US" dirty="0" err="1"/>
              <a:t>metus</a:t>
            </a:r>
            <a:r>
              <a:rPr lang="en-US" dirty="0"/>
              <a:t> at,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risus. Nam id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ullamcorper</a:t>
            </a:r>
            <a:r>
              <a:rPr lang="en-US" dirty="0"/>
              <a:t> enim. </a:t>
            </a:r>
            <a:r>
              <a:rPr lang="en-US" dirty="0" err="1"/>
              <a:t>Ut</a:t>
            </a:r>
            <a:r>
              <a:rPr lang="en-US" dirty="0"/>
              <a:t> non augue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quam. </a:t>
            </a:r>
            <a:r>
              <a:rPr lang="en-US" dirty="0" err="1"/>
              <a:t>Quisque</a:t>
            </a:r>
            <a:r>
              <a:rPr lang="en-US" dirty="0"/>
              <a:t> maximus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 ornare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572000" y="1344613"/>
            <a:ext cx="3765550" cy="35118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+mn-lt"/>
                <a:cs typeface="FS Joey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smtClean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93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4"/>
          </p:nvPr>
        </p:nvSpPr>
        <p:spPr>
          <a:xfrm>
            <a:off x="699661" y="2600629"/>
            <a:ext cx="7637889" cy="225583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+mn-lt"/>
                <a:cs typeface="FS Joey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9661" y="1344613"/>
            <a:ext cx="7637889" cy="3296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  <a:cs typeface="FS Joey"/>
              </a:defRPr>
            </a:lvl1pPr>
            <a:lvl2pPr marL="4572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2pPr>
            <a:lvl3pPr marL="9144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3pPr>
            <a:lvl4pPr marL="13716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4pPr>
            <a:lvl5pPr marL="1828800" indent="0">
              <a:buNone/>
              <a:defRPr sz="1600" b="0" i="0">
                <a:solidFill>
                  <a:schemeClr val="tx2"/>
                </a:solidFill>
                <a:latin typeface="FS Joey"/>
                <a:cs typeface="FS Joey"/>
              </a:defRPr>
            </a:lvl5pPr>
          </a:lstStyle>
          <a:p>
            <a:pPr lvl="0"/>
            <a:r>
              <a:rPr lang="en-GB" dirty="0"/>
              <a:t>Sub Header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99661" y="1785939"/>
            <a:ext cx="7637889" cy="7627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0" i="0">
                <a:latin typeface="+mn-lt"/>
                <a:cs typeface="FS Joey Light"/>
              </a:defRPr>
            </a:lvl1pPr>
            <a:lvl2pPr marL="457200" indent="0">
              <a:buNone/>
              <a:defRPr sz="900" b="0" i="0">
                <a:latin typeface="FS Joey Light"/>
                <a:cs typeface="FS Joey Light"/>
              </a:defRPr>
            </a:lvl2pPr>
            <a:lvl3pPr marL="914400" indent="0">
              <a:buNone/>
              <a:defRPr sz="900" b="0" i="0">
                <a:latin typeface="FS Joey Light"/>
                <a:cs typeface="FS Joey Light"/>
              </a:defRPr>
            </a:lvl3pPr>
            <a:lvl4pPr marL="1371600" indent="0">
              <a:buNone/>
              <a:defRPr sz="900" b="0" i="0">
                <a:latin typeface="FS Joey Light"/>
                <a:cs typeface="FS Joey Light"/>
              </a:defRPr>
            </a:lvl4pPr>
            <a:lvl5pPr marL="1828800" indent="0">
              <a:buNone/>
              <a:defRPr sz="900" b="0" i="0">
                <a:latin typeface="FS Joey Light"/>
                <a:cs typeface="FS Joey Light"/>
              </a:defRPr>
            </a:lvl5pPr>
          </a:lstStyle>
          <a:p>
            <a:r>
              <a:rPr lang="en-US" dirty="0"/>
              <a:t>Mauris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risus, in </a:t>
            </a:r>
            <a:r>
              <a:rPr lang="en-US" dirty="0" err="1"/>
              <a:t>porttitor</a:t>
            </a:r>
            <a:r>
              <a:rPr lang="en-US" dirty="0"/>
              <a:t> mi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, risus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, enim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elit, a </a:t>
            </a:r>
            <a:r>
              <a:rPr lang="en-US" dirty="0" err="1"/>
              <a:t>dapibus</a:t>
            </a:r>
            <a:r>
              <a:rPr lang="en-US" dirty="0"/>
              <a:t> dolor magna ac </a:t>
            </a:r>
            <a:r>
              <a:rPr lang="en-US" dirty="0" err="1"/>
              <a:t>arcu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</a:t>
            </a:r>
            <a:r>
              <a:rPr lang="en-US" dirty="0" err="1"/>
              <a:t>Curae</a:t>
            </a:r>
            <a:r>
              <a:rPr lang="en-US" dirty="0"/>
              <a:t>;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et nisi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eget pellentesque ligula </a:t>
            </a:r>
            <a:r>
              <a:rPr lang="en-US" dirty="0" err="1"/>
              <a:t>aliquet</a:t>
            </a:r>
            <a:r>
              <a:rPr lang="en-US" dirty="0"/>
              <a:t> sit amet.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a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sed. Integer </a:t>
            </a:r>
            <a:r>
              <a:rPr lang="en-US" dirty="0" err="1"/>
              <a:t>eros</a:t>
            </a:r>
            <a:r>
              <a:rPr lang="en-US" dirty="0"/>
              <a:t> ante, </a:t>
            </a:r>
            <a:r>
              <a:rPr lang="en-US" dirty="0" err="1"/>
              <a:t>finibus</a:t>
            </a:r>
            <a:r>
              <a:rPr lang="en-US" dirty="0"/>
              <a:t> a </a:t>
            </a:r>
            <a:r>
              <a:rPr lang="en-US" dirty="0" err="1"/>
              <a:t>metus</a:t>
            </a:r>
            <a:r>
              <a:rPr lang="en-US" dirty="0"/>
              <a:t> at,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smtClean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93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3999" cy="848880"/>
          </a:xfrm>
          <a:prstGeom prst="rect">
            <a:avLst/>
          </a:prstGeom>
          <a:solidFill>
            <a:srgbClr val="EBEBE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23332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Isosceles Triangle 4"/>
          <p:cNvSpPr/>
          <p:nvPr userDrawn="1"/>
        </p:nvSpPr>
        <p:spPr>
          <a:xfrm rot="10800000">
            <a:off x="803441" y="848880"/>
            <a:ext cx="413590" cy="207502"/>
          </a:xfrm>
          <a:custGeom>
            <a:avLst/>
            <a:gdLst>
              <a:gd name="connsiteX0" fmla="*/ 0 w 413590"/>
              <a:gd name="connsiteY0" fmla="*/ 226942 h 226942"/>
              <a:gd name="connsiteX1" fmla="*/ 206795 w 413590"/>
              <a:gd name="connsiteY1" fmla="*/ 0 h 226942"/>
              <a:gd name="connsiteX2" fmla="*/ 413590 w 413590"/>
              <a:gd name="connsiteY2" fmla="*/ 226942 h 226942"/>
              <a:gd name="connsiteX3" fmla="*/ 0 w 413590"/>
              <a:gd name="connsiteY3" fmla="*/ 226942 h 226942"/>
              <a:gd name="connsiteX0" fmla="*/ 0 w 413590"/>
              <a:gd name="connsiteY0" fmla="*/ 207502 h 207502"/>
              <a:gd name="connsiteX1" fmla="*/ 206795 w 413590"/>
              <a:gd name="connsiteY1" fmla="*/ 0 h 207502"/>
              <a:gd name="connsiteX2" fmla="*/ 413590 w 413590"/>
              <a:gd name="connsiteY2" fmla="*/ 207502 h 207502"/>
              <a:gd name="connsiteX3" fmla="*/ 0 w 413590"/>
              <a:gd name="connsiteY3" fmla="*/ 207502 h 207502"/>
              <a:gd name="connsiteX0" fmla="*/ 0 w 413590"/>
              <a:gd name="connsiteY0" fmla="*/ 207502 h 207502"/>
              <a:gd name="connsiteX1" fmla="*/ 206795 w 413590"/>
              <a:gd name="connsiteY1" fmla="*/ 0 h 207502"/>
              <a:gd name="connsiteX2" fmla="*/ 413590 w 413590"/>
              <a:gd name="connsiteY2" fmla="*/ 207502 h 207502"/>
              <a:gd name="connsiteX3" fmla="*/ 0 w 413590"/>
              <a:gd name="connsiteY3" fmla="*/ 207502 h 207502"/>
              <a:gd name="connsiteX0" fmla="*/ 0 w 413590"/>
              <a:gd name="connsiteY0" fmla="*/ 207502 h 207502"/>
              <a:gd name="connsiteX1" fmla="*/ 206795 w 413590"/>
              <a:gd name="connsiteY1" fmla="*/ 0 h 207502"/>
              <a:gd name="connsiteX2" fmla="*/ 413590 w 413590"/>
              <a:gd name="connsiteY2" fmla="*/ 207502 h 207502"/>
              <a:gd name="connsiteX3" fmla="*/ 0 w 413590"/>
              <a:gd name="connsiteY3" fmla="*/ 207502 h 20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590" h="207502">
                <a:moveTo>
                  <a:pt x="0" y="207502"/>
                </a:moveTo>
                <a:cubicBezTo>
                  <a:pt x="68932" y="138335"/>
                  <a:pt x="157301" y="17327"/>
                  <a:pt x="206795" y="0"/>
                </a:cubicBezTo>
                <a:cubicBezTo>
                  <a:pt x="275727" y="30287"/>
                  <a:pt x="344658" y="138335"/>
                  <a:pt x="413590" y="207502"/>
                </a:cubicBezTo>
                <a:lnTo>
                  <a:pt x="0" y="207502"/>
                </a:lnTo>
                <a:close/>
              </a:path>
            </a:pathLst>
          </a:custGeom>
          <a:solidFill>
            <a:srgbClr val="EBEBE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0" y="-1"/>
            <a:ext cx="45719" cy="848881"/>
          </a:xfrm>
          <a:prstGeom prst="rect">
            <a:avLst/>
          </a:prstGeom>
          <a:solidFill>
            <a:srgbClr val="009FE3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93738" y="164456"/>
            <a:ext cx="6832956" cy="504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 rot="16200000">
            <a:off x="8805649" y="4511594"/>
            <a:ext cx="312847" cy="37688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600" b="1" i="0">
                <a:solidFill>
                  <a:schemeClr val="bg1"/>
                </a:solidFill>
                <a:latin typeface="+mn-lt"/>
                <a:cs typeface="FS Joey"/>
              </a:defRPr>
            </a:lvl1pPr>
          </a:lstStyle>
          <a:p>
            <a:fld id="{26B5074E-61E2-5947-B059-C2C4B78A14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00" b="1" i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FS Joey"/>
              </a:defRPr>
            </a:lvl1pPr>
          </a:lstStyle>
          <a:p>
            <a:r>
              <a:rPr lang="en-GB" b="0"/>
              <a:t>Presentation Title</a:t>
            </a:r>
            <a:endParaRPr lang="en-US" b="0" dirty="0"/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8613361" y="4026366"/>
            <a:ext cx="686107" cy="2746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GB" sz="700" b="1" i="0" kern="1200" dirty="0">
                <a:solidFill>
                  <a:schemeClr val="tx2"/>
                </a:solidFill>
                <a:latin typeface="+mn-lt"/>
                <a:ea typeface="+mn-ea"/>
              </a:rPr>
              <a:t>ASCO Group</a:t>
            </a:r>
          </a:p>
        </p:txBody>
      </p:sp>
      <p:pic>
        <p:nvPicPr>
          <p:cNvPr id="2" name="Picture 1" descr="ASCO Logo Ultramarine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638" y="176210"/>
            <a:ext cx="492912" cy="4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3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0" r:id="rId2"/>
    <p:sldLayoutId id="2147483682" r:id="rId3"/>
    <p:sldLayoutId id="2147483683" r:id="rId4"/>
    <p:sldLayoutId id="2147483661" r:id="rId5"/>
    <p:sldLayoutId id="2147483681" r:id="rId6"/>
    <p:sldLayoutId id="2147483662" r:id="rId7"/>
    <p:sldLayoutId id="2147483688" r:id="rId8"/>
    <p:sldLayoutId id="2147483671" r:id="rId9"/>
    <p:sldLayoutId id="2147483663" r:id="rId10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400" b="1" i="0" kern="1200">
          <a:solidFill>
            <a:schemeClr val="bg2"/>
          </a:solidFill>
          <a:latin typeface="+mn-lt"/>
          <a:ea typeface="+mj-ea"/>
          <a:cs typeface="FS Joe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8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6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9" r:id="rId3"/>
    <p:sldLayoutId id="2147483694" r:id="rId4"/>
    <p:sldLayoutId id="2147483692" r:id="rId5"/>
    <p:sldLayoutId id="2147483695" r:id="rId6"/>
    <p:sldLayoutId id="2147483697" r:id="rId7"/>
    <p:sldLayoutId id="2147483698" r:id="rId8"/>
    <p:sldLayoutId id="2147483693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1APwq1df6M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penwho.org/courses/eprotect-acute-respiratory-infection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gov.uk/government/publications/covid-19-guidance-on-social-distancing-and-for-vulnerable-people/guidance-on-social-distancing-for-everyone-in-the-uk-and-protecting-older-people-and-vulnerable-adult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v/health-52008673/uk-lockdown-why-does-staying-at-home-stop-coronaviru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ky.com/story/coronavirus-they-call-it-the-apocalypse-inside-italys-hardest-hit-hospital-11960597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764EA0-A0EA-4007-A1F0-B574BA400C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59" y="1038594"/>
            <a:ext cx="3663953" cy="1384300"/>
          </a:xfrm>
        </p:spPr>
        <p:txBody>
          <a:bodyPr>
            <a:normAutofit/>
          </a:bodyPr>
          <a:lstStyle/>
          <a:p>
            <a:r>
              <a:rPr lang="en-GB" sz="2400" dirty="0"/>
              <a:t>Protecting Yourself and</a:t>
            </a:r>
          </a:p>
          <a:p>
            <a:r>
              <a:rPr lang="en-GB" sz="2400" dirty="0"/>
              <a:t> Reducing the Spread of</a:t>
            </a:r>
          </a:p>
          <a:p>
            <a:r>
              <a:rPr lang="en-GB" sz="2400" dirty="0"/>
              <a:t> COVID 19 </a:t>
            </a:r>
          </a:p>
        </p:txBody>
      </p:sp>
    </p:spTree>
    <p:extLst>
      <p:ext uri="{BB962C8B-B14F-4D97-AF65-F5344CB8AC3E}">
        <p14:creationId xmlns:p14="http://schemas.microsoft.com/office/powerpoint/2010/main" val="389945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5E3477-046F-4FF9-B8CA-082D18758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2754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A6BE-C494-477A-9B91-3F05DD19A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213A7D"/>
                </a:solidFill>
              </a:rPr>
              <a:t>COVID 19 – Coronavirus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244418-E8B5-4BDB-A66A-7C0084FED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47547-D38C-4CFF-A8D6-4AA8856EC5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661" y="1169553"/>
            <a:ext cx="3923139" cy="504666"/>
          </a:xfrm>
        </p:spPr>
        <p:txBody>
          <a:bodyPr>
            <a:normAutofit/>
          </a:bodyPr>
          <a:lstStyle/>
          <a:p>
            <a:r>
              <a:rPr lang="en-GB" sz="1800" b="1" dirty="0"/>
              <a:t>How do we protect ourselves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C197F-5F39-418D-990A-17F86A594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4" y="1846561"/>
            <a:ext cx="4752975" cy="300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AD6DA6-57A9-4029-B218-278E91D9E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113" y="1421886"/>
            <a:ext cx="3152775" cy="19431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9A02A-C3CE-4FCB-9B8C-2CC380488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772979-9E67-41B2-AE30-A534EDC112E2}"/>
              </a:ext>
            </a:extLst>
          </p:cNvPr>
          <p:cNvSpPr/>
          <p:nvPr/>
        </p:nvSpPr>
        <p:spPr>
          <a:xfrm>
            <a:off x="289369" y="4543614"/>
            <a:ext cx="2425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4"/>
              </a:rPr>
              <a:t>https://youtu.be/1APwq1df6Mw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6067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B77A5D-51AF-4217-96EF-1BBBB2B2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protect each other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328FE-3322-4412-A4DD-EFE3F96498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311" y="1190329"/>
            <a:ext cx="4775971" cy="329606"/>
          </a:xfrm>
        </p:spPr>
        <p:txBody>
          <a:bodyPr>
            <a:noAutofit/>
          </a:bodyPr>
          <a:lstStyle/>
          <a:p>
            <a:r>
              <a:rPr lang="en-GB" sz="2000" b="1" dirty="0"/>
              <a:t>6 ways to protect ourselves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5F467A-573E-4CC1-B536-C6FDBF02C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411" y="1728789"/>
            <a:ext cx="3708865" cy="307052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Maintain good standards of hygiene, wash your hands regularly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Practice respiratory hygiene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Maintain social distancing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Avoid touching your eyes, nose, and mouth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Masks and PPE 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AE58659-469C-4E10-94C6-03C6EF343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 rot="16200000">
            <a:off x="8805649" y="4511594"/>
            <a:ext cx="312847" cy="376887"/>
          </a:xfrm>
        </p:spPr>
        <p:txBody>
          <a:bodyPr/>
          <a:lstStyle/>
          <a:p>
            <a:fld id="{26B5074E-61E2-5947-B059-C2C4B78A14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1A3E24-E78F-4573-B721-EDE07555C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081003" y="2949665"/>
            <a:ext cx="1750824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b="0" smtClean="0"/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C7CA37-692C-43B0-838D-BE4A75703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782" y="1888958"/>
            <a:ext cx="4232808" cy="23960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3AAEA6-2D1E-4794-846A-5A6F8FE7174E}"/>
              </a:ext>
            </a:extLst>
          </p:cNvPr>
          <p:cNvSpPr/>
          <p:nvPr/>
        </p:nvSpPr>
        <p:spPr>
          <a:xfrm>
            <a:off x="4505611" y="3969431"/>
            <a:ext cx="38671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hlinkClick r:id="rId4"/>
              </a:rPr>
              <a:t>https://openwho.org/courses/eprotect-acute-respiratory-infections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12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BD54-D513-4ECE-AD7B-D9943392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in our workplace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DE6E37-30F0-4F09-9FDD-CA67428F18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5074E-61E2-5947-B059-C2C4B78A1472}" type="slidenum">
              <a:rPr kumimoji="0" lang="en-US" sz="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F0B1C-9FD5-4A51-BD3A-F76C106295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6775" y="1072190"/>
            <a:ext cx="4775971" cy="329606"/>
          </a:xfrm>
        </p:spPr>
        <p:txBody>
          <a:bodyPr>
            <a:noAutofit/>
          </a:bodyPr>
          <a:lstStyle/>
          <a:p>
            <a:r>
              <a:rPr lang="en-GB" sz="1800" dirty="0"/>
              <a:t>Common areas to be aware of: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E9BD5-2273-4865-AB84-A19FFFB026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093154" y="1528169"/>
            <a:ext cx="5433540" cy="3460113"/>
          </a:xfrm>
          <a:prstGeom prst="rect">
            <a:avLst/>
          </a:prstGeom>
          <a:effectLst>
            <a:softEdge rad="622300"/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5ECC6B0-9D49-4C3F-B45D-63520418E6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256" y="1401796"/>
            <a:ext cx="7943487" cy="3704843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Be conscious when handling documents at receipts areas, gantry, office areas and ensure you wash your hands or use hand sanitiser on a regular basis. Avoid touching your face with your hands specifically the eyes, mouth, and nose.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You must maintain social distance – respect each others space (minimum 2 metre), even when walking to and from the workplace /during work activities/canteen during rest breaks/ kitchen areas/locker rooms/ toilets/ office/ and be careful when handing over paperwork 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Operating machinery, door handles/ hand levers/ operating controls, using handrails/ gangway’s, vending machines small appliances i.e. radios, kettles. Again, regular hand washing with hot soapy water and use of sanitiser.</a:t>
            </a:r>
          </a:p>
        </p:txBody>
      </p:sp>
    </p:spTree>
    <p:extLst>
      <p:ext uri="{BB962C8B-B14F-4D97-AF65-F5344CB8AC3E}">
        <p14:creationId xmlns:p14="http://schemas.microsoft.com/office/powerpoint/2010/main" val="158934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E3AD-46DE-448D-83B0-D31BD3C2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Vulnerable groups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DD890-A22C-4E8B-A240-9AF66AE07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B06A0-AB71-42EC-99C6-A42518B61B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9661" y="1041400"/>
            <a:ext cx="7637889" cy="370840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https://www.gov.uk/government/publications/covid-19-guidance-on-social-distancing-and-for-vulnerable-people/guidance-on-social-distancing-for-everyone-in-the-uk-and-protecting-older-people-and-vulnerable-adults</a:t>
            </a:r>
            <a:endParaRPr lang="en-GB" dirty="0"/>
          </a:p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7D2E-5D93-4303-9951-E6BBC8654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51A1B-1561-4AD8-A88F-2BFAB1FE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99" y="1352771"/>
            <a:ext cx="6323439" cy="129994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A488737-04AF-4E26-8C09-F9916ABFAD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55" b="14815"/>
          <a:stretch/>
        </p:blipFill>
        <p:spPr>
          <a:xfrm>
            <a:off x="7219950" y="1252542"/>
            <a:ext cx="1454150" cy="1217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683FAA-4295-42DD-9977-855955EF6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99" y="3798849"/>
            <a:ext cx="2704518" cy="118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3186-89F5-43F3-881C-B2343AE2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Distancing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309CC9-9853-4EB0-A0D2-C8D87E978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8B25A-E340-4567-A830-F531B7DD54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9204" y="1006864"/>
            <a:ext cx="3154789" cy="404516"/>
          </a:xfrm>
        </p:spPr>
        <p:txBody>
          <a:bodyPr>
            <a:normAutofit fontScale="25000" lnSpcReduction="20000"/>
          </a:bodyPr>
          <a:lstStyle/>
          <a:p>
            <a:endParaRPr lang="en-GB" b="1" dirty="0">
              <a:solidFill>
                <a:srgbClr val="013664"/>
              </a:solidFill>
              <a:latin typeface="Avenir W01"/>
            </a:endParaRPr>
          </a:p>
          <a:p>
            <a:r>
              <a:rPr lang="en-GB" sz="7200" b="1" dirty="0">
                <a:solidFill>
                  <a:srgbClr val="00B0F0"/>
                </a:solidFill>
              </a:rPr>
              <a:t>What is social distancing</a:t>
            </a:r>
            <a:r>
              <a:rPr lang="en-GB" sz="6400" b="1" dirty="0">
                <a:solidFill>
                  <a:srgbClr val="00B0F0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EFB91D-4F98-40D8-9310-E5424D6CE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204" y="1479455"/>
            <a:ext cx="8562425" cy="3499589"/>
          </a:xfrm>
        </p:spPr>
        <p:txBody>
          <a:bodyPr>
            <a:normAutofit fontScale="92500" lnSpcReduction="20000"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Social distancing is a term used to describe the steps taken to reduce the social interaction between people which will help reduce the spread of COVID-19.</a:t>
            </a:r>
          </a:p>
          <a:p>
            <a:endParaRPr lang="en-GB" sz="1400" dirty="0">
              <a:solidFill>
                <a:srgbClr val="002060"/>
              </a:solidFill>
            </a:endParaRPr>
          </a:p>
          <a:p>
            <a:r>
              <a:rPr lang="en-GB" sz="1400" dirty="0">
                <a:solidFill>
                  <a:srgbClr val="002060"/>
                </a:solidFill>
              </a:rPr>
              <a:t>They are: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Avoid contact with someone who is displaying symptoms of coronavirus (COVID-19) - these symptoms include high temperature and/or new and continuous cough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Avoid non-essential use of public transport - when possible, alter your travel times to avoid rush hour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Work from home, where possible - your employer supports you to do this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Avoid large gatherings and small gatherings in public spaces - pubs, restaurants, leisure centres and similar venues are currently closed as infections spread easily in closed spaces where people gather together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Avoid gatherings with friends and family - keep in touch using remote technology such as phone, internet, and social media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Use telephone or online services to contact your GP or other essential services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Stay 2m apart from others</a:t>
            </a:r>
          </a:p>
        </p:txBody>
      </p:sp>
    </p:spTree>
    <p:extLst>
      <p:ext uri="{BB962C8B-B14F-4D97-AF65-F5344CB8AC3E}">
        <p14:creationId xmlns:p14="http://schemas.microsoft.com/office/powerpoint/2010/main" val="420622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A304-E02E-499A-99D1-070133AB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social distancing necessary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A4C1E-6E72-4DEC-9EE5-8BA171F02B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8D40D-5380-4F0B-A868-61BE2FF2D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4090" y="1115223"/>
            <a:ext cx="2549976" cy="329606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Social distancing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A09153-69C7-4BE8-8DE2-C381F454A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99" y="1925444"/>
            <a:ext cx="3527425" cy="232307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ED661-B989-4D72-9FC3-6956A52CA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795" y="1629515"/>
            <a:ext cx="4199206" cy="3070522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Helmet"/>
              </a:rPr>
              <a:t>Is important because coronavirus spreads when an infected person coughs small droplets - packed with the virus - into the air.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Helmet"/>
              </a:rPr>
              <a:t>These can be breathed in, or can cause an infection if you touch a surface they have landed on, and then touch your face with unwashed hands.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Helmet"/>
              </a:rPr>
              <a:t>The less time people spend together, the less chance there is of this happening.</a:t>
            </a:r>
          </a:p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A3827-269E-4C7A-8EE0-C9BFA229D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50760-68A0-4D58-87FF-5EAE15A18E91}"/>
              </a:ext>
            </a:extLst>
          </p:cNvPr>
          <p:cNvSpPr/>
          <p:nvPr/>
        </p:nvSpPr>
        <p:spPr>
          <a:xfrm>
            <a:off x="5016499" y="3793119"/>
            <a:ext cx="335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https://www.bbc.co.uk/news/av/health-52008673/uk-lockdown-why-does-staying-at-home-stop-coronavirus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1974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D05D-BC8A-4A34-9C74-B0306630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rgbClr val="002060"/>
                </a:solidFill>
                <a:ea typeface="+mn-ea"/>
              </a:rPr>
              <a:t>Good health and hygiene practices</a:t>
            </a:r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4CAAF-0C2A-49C1-B4AB-F03C14DB2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D9E15D-40B8-4380-9C2B-3BB5D158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362" y="1239838"/>
            <a:ext cx="4025901" cy="3616623"/>
          </a:xfrm>
        </p:spPr>
        <p:txBody>
          <a:bodyPr>
            <a:normAutofit fontScale="70000" lnSpcReduction="20000"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The important thing to remember is that good health and hygiene practices provide for the best defence against coronavirus. So, you should: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Wash your hands frequently with hot soapy water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When coughing and sneezing, cover your mouth and nose with a flexed elbow or a tissue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Maintain at least </a:t>
            </a:r>
            <a:r>
              <a:rPr lang="en-GB" sz="1600" b="1" dirty="0">
                <a:solidFill>
                  <a:srgbClr val="FF0000"/>
                </a:solidFill>
              </a:rPr>
              <a:t>2 metres </a:t>
            </a:r>
            <a:r>
              <a:rPr lang="en-GB" sz="1600" dirty="0">
                <a:solidFill>
                  <a:srgbClr val="002060"/>
                </a:solidFill>
              </a:rPr>
              <a:t>distance between yourself and other people, especially if they appear to be ill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Avoid touching your eyes, nose and mouth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If you have a fever, cough and difficulty breathing, seek medical care early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</a:rPr>
              <a:t>Challenge people who are not practicing Social Distancing or any of these simple practices. It will help to save lives.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E0FAB-10B6-4224-9DDA-B68D52325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82048-70B0-41ED-98DC-749E167E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9" y="1155560"/>
            <a:ext cx="3966625" cy="37391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10ADA-5679-4FA9-9D7B-0B060161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445" y="2242275"/>
            <a:ext cx="1192395" cy="268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7137D4-74C2-4CEF-84F2-1F0A4F16BA70}"/>
              </a:ext>
            </a:extLst>
          </p:cNvPr>
          <p:cNvSpPr txBox="1"/>
          <p:nvPr/>
        </p:nvSpPr>
        <p:spPr>
          <a:xfrm>
            <a:off x="6173793" y="2448313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 Metres</a:t>
            </a:r>
          </a:p>
        </p:txBody>
      </p:sp>
    </p:spTree>
    <p:extLst>
      <p:ext uri="{BB962C8B-B14F-4D97-AF65-F5344CB8AC3E}">
        <p14:creationId xmlns:p14="http://schemas.microsoft.com/office/powerpoint/2010/main" val="3367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24B7-20A3-44A2-BFD9-2E022EF3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happens if we don’t all practice Social Distancing?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94A68F-2735-4995-A71B-1BBD0532F8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074E-61E2-5947-B059-C2C4B78A147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CB3D5-7F43-4FAC-8BFA-0FE01734E7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250" y="1101209"/>
            <a:ext cx="8578850" cy="329606"/>
          </a:xfrm>
        </p:spPr>
        <p:txBody>
          <a:bodyPr>
            <a:noAutofit/>
          </a:bodyPr>
          <a:lstStyle/>
          <a:p>
            <a:r>
              <a:rPr lang="en-GB" dirty="0"/>
              <a:t>Coronavirus: Italy's hardest-hit city wants you to see how COVID-19 is affecting its hospitals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D4338-A361-4ED9-BE77-38C78E91C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57" y="1619710"/>
            <a:ext cx="5918249" cy="33593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371DAE-560B-4BA1-B0EA-E12996DA0838}"/>
              </a:ext>
            </a:extLst>
          </p:cNvPr>
          <p:cNvSpPr/>
          <p:nvPr/>
        </p:nvSpPr>
        <p:spPr>
          <a:xfrm>
            <a:off x="1574062" y="445635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hlinkClick r:id="rId3"/>
              </a:rPr>
              <a:t>https://news.sky.com/story/coronavirus-they-call-it-the-apocalypse-inside-italys-hardest-hit-hospital-11960597</a:t>
            </a:r>
            <a:endParaRPr lang="en-GB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3D37C-17A0-4BE1-9B27-B8E312B1EB10}"/>
              </a:ext>
            </a:extLst>
          </p:cNvPr>
          <p:cNvSpPr txBox="1"/>
          <p:nvPr/>
        </p:nvSpPr>
        <p:spPr>
          <a:xfrm>
            <a:off x="6602820" y="1621914"/>
            <a:ext cx="2170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As you can see, this is </a:t>
            </a:r>
            <a:r>
              <a:rPr lang="en-GB" sz="1600" b="1" u="sng" dirty="0">
                <a:solidFill>
                  <a:srgbClr val="FF0000"/>
                </a:solidFill>
              </a:rPr>
              <a:t>serious</a:t>
            </a:r>
            <a:r>
              <a:rPr lang="en-GB" sz="1600" dirty="0">
                <a:solidFill>
                  <a:srgbClr val="FF0000"/>
                </a:solidFill>
              </a:rPr>
              <a:t> and we all need to do our bit to protect ourselves and prevent any further spread of COVID-19.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B2CE21-24B2-41E1-A43F-EE68E9CE8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762" y="3191574"/>
            <a:ext cx="1876960" cy="19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34796"/>
      </p:ext>
    </p:extLst>
  </p:cSld>
  <p:clrMapOvr>
    <a:masterClrMapping/>
  </p:clrMapOvr>
</p:sld>
</file>

<file path=ppt/theme/theme1.xml><?xml version="1.0" encoding="utf-8"?>
<a:theme xmlns:a="http://schemas.openxmlformats.org/drawingml/2006/main" name="ASCO Theme">
  <a:themeElements>
    <a:clrScheme name="ASCO Theme 3">
      <a:dk1>
        <a:srgbClr val="313231"/>
      </a:dk1>
      <a:lt1>
        <a:sysClr val="window" lastClr="FFFFFF"/>
      </a:lt1>
      <a:dk2>
        <a:srgbClr val="009FE3"/>
      </a:dk2>
      <a:lt2>
        <a:srgbClr val="213A7D"/>
      </a:lt2>
      <a:accent1>
        <a:srgbClr val="009FE3"/>
      </a:accent1>
      <a:accent2>
        <a:srgbClr val="213A7D"/>
      </a:accent2>
      <a:accent3>
        <a:srgbClr val="FAB71D"/>
      </a:accent3>
      <a:accent4>
        <a:srgbClr val="EB5B1F"/>
      </a:accent4>
      <a:accent5>
        <a:srgbClr val="CC141E"/>
      </a:accent5>
      <a:accent6>
        <a:srgbClr val="8259A1"/>
      </a:accent6>
      <a:hlink>
        <a:srgbClr val="5E5E61"/>
      </a:hlink>
      <a:folHlink>
        <a:srgbClr val="B4AFB0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CO Powerpoint Template 2019 default.pptx" id="{542C3F2D-496D-4594-AC46-3A66864E06EE}" vid="{6FFCC3AD-6647-4697-9796-047E02D7CBF5}"/>
    </a:ext>
  </a:extLst>
</a:theme>
</file>

<file path=ppt/theme/theme2.xml><?xml version="1.0" encoding="utf-8"?>
<a:theme xmlns:a="http://schemas.openxmlformats.org/drawingml/2006/main" name="Front Pages">
  <a:themeElements>
    <a:clrScheme name="ASCO Theme 3">
      <a:dk1>
        <a:srgbClr val="313231"/>
      </a:dk1>
      <a:lt1>
        <a:sysClr val="window" lastClr="FFFFFF"/>
      </a:lt1>
      <a:dk2>
        <a:srgbClr val="009FE3"/>
      </a:dk2>
      <a:lt2>
        <a:srgbClr val="213A7D"/>
      </a:lt2>
      <a:accent1>
        <a:srgbClr val="009FE3"/>
      </a:accent1>
      <a:accent2>
        <a:srgbClr val="213A7D"/>
      </a:accent2>
      <a:accent3>
        <a:srgbClr val="FAB71D"/>
      </a:accent3>
      <a:accent4>
        <a:srgbClr val="EB5B1F"/>
      </a:accent4>
      <a:accent5>
        <a:srgbClr val="CC141E"/>
      </a:accent5>
      <a:accent6>
        <a:srgbClr val="8259A1"/>
      </a:accent6>
      <a:hlink>
        <a:srgbClr val="5E5E61"/>
      </a:hlink>
      <a:folHlink>
        <a:srgbClr val="B4AFB0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CO Powerpoint Template 2019 default.pptx" id="{542C3F2D-496D-4594-AC46-3A66864E06EE}" vid="{499A438A-B851-4C22-B3AC-4F2A912738BD}"/>
    </a:ext>
  </a:extLst>
</a:theme>
</file>

<file path=ppt/theme/theme3.xml><?xml version="1.0" encoding="utf-8"?>
<a:theme xmlns:a="http://schemas.openxmlformats.org/drawingml/2006/main" name="Break Pages">
  <a:themeElements>
    <a:clrScheme name="ASCO Theme 3">
      <a:dk1>
        <a:srgbClr val="313231"/>
      </a:dk1>
      <a:lt1>
        <a:sysClr val="window" lastClr="FFFFFF"/>
      </a:lt1>
      <a:dk2>
        <a:srgbClr val="009FE3"/>
      </a:dk2>
      <a:lt2>
        <a:srgbClr val="213A7D"/>
      </a:lt2>
      <a:accent1>
        <a:srgbClr val="009FE3"/>
      </a:accent1>
      <a:accent2>
        <a:srgbClr val="213A7D"/>
      </a:accent2>
      <a:accent3>
        <a:srgbClr val="FAB71D"/>
      </a:accent3>
      <a:accent4>
        <a:srgbClr val="EB5B1F"/>
      </a:accent4>
      <a:accent5>
        <a:srgbClr val="CC141E"/>
      </a:accent5>
      <a:accent6>
        <a:srgbClr val="8259A1"/>
      </a:accent6>
      <a:hlink>
        <a:srgbClr val="5E5E61"/>
      </a:hlink>
      <a:folHlink>
        <a:srgbClr val="B4AFB0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CO Powerpoint Template 2019 default.pptx" id="{542C3F2D-496D-4594-AC46-3A66864E06EE}" vid="{F8690A73-10DE-4ADC-B66A-A84036BE5E5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701</TotalTime>
  <Words>709</Words>
  <Application>Microsoft Office PowerPoint</Application>
  <PresentationFormat>On-screen Show (16:9)</PresentationFormat>
  <Paragraphs>80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 W01</vt:lpstr>
      <vt:lpstr>Calibri</vt:lpstr>
      <vt:lpstr>FS Joey</vt:lpstr>
      <vt:lpstr>FS Joey Light</vt:lpstr>
      <vt:lpstr>Helmet</vt:lpstr>
      <vt:lpstr>Trebuchet MS</vt:lpstr>
      <vt:lpstr>ASCO Theme</vt:lpstr>
      <vt:lpstr>Front Pages</vt:lpstr>
      <vt:lpstr>Break Pages</vt:lpstr>
      <vt:lpstr>PowerPoint Presentation</vt:lpstr>
      <vt:lpstr>COVID 19 – Coronavirus </vt:lpstr>
      <vt:lpstr>How can we protect each other  </vt:lpstr>
      <vt:lpstr>What can we do in our workplace   </vt:lpstr>
      <vt:lpstr>Vulnerable groups </vt:lpstr>
      <vt:lpstr>Social Distancing </vt:lpstr>
      <vt:lpstr>Why is social distancing necessary</vt:lpstr>
      <vt:lpstr>Good health and hygiene practices</vt:lpstr>
      <vt:lpstr>What happens if we don’t all practice Social Distancing?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Stewart, Bob</dc:creator>
  <cp:lastModifiedBy>Hunter, Craig</cp:lastModifiedBy>
  <cp:revision>46</cp:revision>
  <dcterms:created xsi:type="dcterms:W3CDTF">2020-03-20T12:10:20Z</dcterms:created>
  <dcterms:modified xsi:type="dcterms:W3CDTF">2020-03-30T14:40:32Z</dcterms:modified>
</cp:coreProperties>
</file>